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1"/>
  </p:notesMasterIdLst>
  <p:handoutMasterIdLst>
    <p:handoutMasterId r:id="rId42"/>
  </p:handoutMasterIdLst>
  <p:sldIdLst>
    <p:sldId id="394" r:id="rId2"/>
    <p:sldId id="395" r:id="rId3"/>
    <p:sldId id="600" r:id="rId4"/>
    <p:sldId id="632" r:id="rId5"/>
    <p:sldId id="306" r:id="rId6"/>
    <p:sldId id="316" r:id="rId7"/>
    <p:sldId id="396" r:id="rId8"/>
    <p:sldId id="481" r:id="rId9"/>
    <p:sldId id="627" r:id="rId10"/>
    <p:sldId id="496" r:id="rId11"/>
    <p:sldId id="579" r:id="rId12"/>
    <p:sldId id="471" r:id="rId13"/>
    <p:sldId id="601" r:id="rId14"/>
    <p:sldId id="634" r:id="rId15"/>
    <p:sldId id="406" r:id="rId16"/>
    <p:sldId id="498" r:id="rId17"/>
    <p:sldId id="413" r:id="rId18"/>
    <p:sldId id="493" r:id="rId19"/>
    <p:sldId id="633" r:id="rId20"/>
    <p:sldId id="588" r:id="rId21"/>
    <p:sldId id="590" r:id="rId22"/>
    <p:sldId id="499" r:id="rId23"/>
    <p:sldId id="597" r:id="rId24"/>
    <p:sldId id="593" r:id="rId25"/>
    <p:sldId id="415" r:id="rId26"/>
    <p:sldId id="500" r:id="rId27"/>
    <p:sldId id="501" r:id="rId28"/>
    <p:sldId id="630" r:id="rId29"/>
    <p:sldId id="456" r:id="rId30"/>
    <p:sldId id="475" r:id="rId31"/>
    <p:sldId id="616" r:id="rId32"/>
    <p:sldId id="617" r:id="rId33"/>
    <p:sldId id="618" r:id="rId34"/>
    <p:sldId id="619" r:id="rId35"/>
    <p:sldId id="620" r:id="rId36"/>
    <p:sldId id="621" r:id="rId37"/>
    <p:sldId id="622" r:id="rId38"/>
    <p:sldId id="623" r:id="rId39"/>
    <p:sldId id="62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3F873E55-0001-48CF-A3F9-57493A4F063D}">
          <p14:sldIdLst>
            <p14:sldId id="394"/>
            <p14:sldId id="395"/>
            <p14:sldId id="600"/>
            <p14:sldId id="632"/>
            <p14:sldId id="306"/>
            <p14:sldId id="316"/>
          </p14:sldIdLst>
        </p14:section>
        <p14:section name="Цели на курса и учебна програма" id="{5B87B3D7-979C-49F5-90E4-0381BDEE6FAC}">
          <p14:sldIdLst>
            <p14:sldId id="396"/>
            <p14:sldId id="481"/>
            <p14:sldId id="627"/>
            <p14:sldId id="496"/>
            <p14:sldId id="579"/>
          </p14:sldIdLst>
        </p14:section>
        <p14:section name="Преподаватели" id="{25A2DD18-874E-481F-9E3C-20859EA9F1CC}">
          <p14:sldIdLst>
            <p14:sldId id="471"/>
            <p14:sldId id="601"/>
            <p14:sldId id="634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33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8EAAC692-014C-43D8-BBB6-D5166FE4DBD0}">
          <p14:sldIdLst>
            <p14:sldId id="415"/>
            <p14:sldId id="500"/>
            <p14:sldId id="501"/>
            <p14:sldId id="630"/>
            <p14:sldId id="456"/>
            <p14:sldId id="475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19D8D-DD98-4AE9-A513-7CD5FE643CDF}" v="1" dt="2020-12-25T15:11:34.30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6" autoAdjust="0"/>
    <p:restoredTop sz="95214" autoAdjust="0"/>
  </p:normalViewPr>
  <p:slideViewPr>
    <p:cSldViewPr showGuides="1">
      <p:cViewPr varScale="1">
        <p:scale>
          <a:sx n="108" d="100"/>
          <a:sy n="108" d="100"/>
        </p:scale>
        <p:origin x="996" y="7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islava Topuzakova" userId="3992f0759b71ec9c" providerId="LiveId" clId="{5FD19D8D-DD98-4AE9-A513-7CD5FE643CDF}"/>
    <pc:docChg chg="addSld delSld modSld modSection">
      <pc:chgData name="Desislava Topuzakova" userId="3992f0759b71ec9c" providerId="LiveId" clId="{5FD19D8D-DD98-4AE9-A513-7CD5FE643CDF}" dt="2020-12-25T15:16:24.432" v="8" actId="20577"/>
      <pc:docMkLst>
        <pc:docMk/>
      </pc:docMkLst>
      <pc:sldChg chg="del">
        <pc:chgData name="Desislava Topuzakova" userId="3992f0759b71ec9c" providerId="LiveId" clId="{5FD19D8D-DD98-4AE9-A513-7CD5FE643CDF}" dt="2020-12-25T15:11:32.889" v="0" actId="47"/>
        <pc:sldMkLst>
          <pc:docMk/>
          <pc:sldMk cId="1544303289" sldId="586"/>
        </pc:sldMkLst>
      </pc:sldChg>
      <pc:sldChg chg="modSp add mod">
        <pc:chgData name="Desislava Topuzakova" userId="3992f0759b71ec9c" providerId="LiveId" clId="{5FD19D8D-DD98-4AE9-A513-7CD5FE643CDF}" dt="2020-12-25T15:11:41.696" v="2" actId="20577"/>
        <pc:sldMkLst>
          <pc:docMk/>
          <pc:sldMk cId="3525881441" sldId="591"/>
        </pc:sldMkLst>
        <pc:spChg chg="mod">
          <ac:chgData name="Desislava Topuzakova" userId="3992f0759b71ec9c" providerId="LiveId" clId="{5FD19D8D-DD98-4AE9-A513-7CD5FE643CDF}" dt="2020-12-25T15:11:41.696" v="2" actId="20577"/>
          <ac:spMkLst>
            <pc:docMk/>
            <pc:sldMk cId="3525881441" sldId="591"/>
            <ac:spMk id="6" creationId="{6CDD051B-A392-4BC7-A984-A08FCA3F74A7}"/>
          </ac:spMkLst>
        </pc:spChg>
      </pc:sldChg>
      <pc:sldChg chg="modSp mod">
        <pc:chgData name="Desislava Topuzakova" userId="3992f0759b71ec9c" providerId="LiveId" clId="{5FD19D8D-DD98-4AE9-A513-7CD5FE643CDF}" dt="2020-12-25T15:16:24.432" v="8" actId="20577"/>
        <pc:sldMkLst>
          <pc:docMk/>
          <pc:sldMk cId="3695899470" sldId="600"/>
        </pc:sldMkLst>
        <pc:spChg chg="mod">
          <ac:chgData name="Desislava Topuzakova" userId="3992f0759b71ec9c" providerId="LiveId" clId="{5FD19D8D-DD98-4AE9-A513-7CD5FE643CDF}" dt="2020-12-25T15:16:24.432" v="8" actId="20577"/>
          <ac:spMkLst>
            <pc:docMk/>
            <pc:sldMk cId="3695899470" sldId="600"/>
            <ac:spMk id="3" creationId="{A05561BD-1601-4293-BF90-60C955360F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26.9.2021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D97EBEAC-252A-4E3A-9AF3-197ACFB552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125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27B61E4-D23F-48DD-9BFF-01B719B858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122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</a:t>
            </a:r>
            <a:r>
              <a:rPr lang="en-US" dirty="0" err="1"/>
              <a:t>SoftUni</a:t>
            </a:r>
            <a:r>
              <a:rPr lang="en-US" dirty="0"/>
              <a:t> -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1950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3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BA60B9B-6854-4B44-B1D2-B2FE037A1C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85280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509/programming-basics-with-csharp-october-202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vn.softuni.org/admin/svn/entry-module/Installation%20Guidelines/01.0%20PB-CSharp-Visual-Studio-Installation-Guidelines.docx" TargetMode="External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svg"/><Relationship Id="rId18" Type="http://schemas.openxmlformats.org/officeDocument/2006/relationships/hyperlink" Target="https://de.draftkings.com/" TargetMode="External"/><Relationship Id="rId3" Type="http://schemas.openxmlformats.org/officeDocument/2006/relationships/hyperlink" Target="https://www.softwaregroup.com/" TargetMode="External"/><Relationship Id="rId21" Type="http://schemas.openxmlformats.org/officeDocument/2006/relationships/image" Target="../media/image35.png"/><Relationship Id="rId7" Type="http://schemas.openxmlformats.org/officeDocument/2006/relationships/hyperlink" Target="https://www.postbank.bg/" TargetMode="External"/><Relationship Id="rId12" Type="http://schemas.openxmlformats.org/officeDocument/2006/relationships/image" Target="../media/image3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indeavr.com/expertise/software-engineering/enterprise-business-application-integration/" TargetMode="External"/><Relationship Id="rId20" Type="http://schemas.openxmlformats.org/officeDocument/2006/relationships/hyperlink" Target="https://motion-soft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11" Type="http://schemas.openxmlformats.org/officeDocument/2006/relationships/hyperlink" Target="https://www.infragistics.com/" TargetMode="External"/><Relationship Id="rId5" Type="http://schemas.openxmlformats.org/officeDocument/2006/relationships/hyperlink" Target="https://www.xs-software.com/" TargetMode="External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image" Target="../media/image29.jpg"/><Relationship Id="rId19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hyperlink" Target="https://smartit.bg/" TargetMode="External"/><Relationship Id="rId14" Type="http://schemas.openxmlformats.org/officeDocument/2006/relationships/hyperlink" Target="https://www.coca-colahellenic.com/" TargetMode="External"/><Relationship Id="rId22" Type="http://schemas.openxmlformats.org/officeDocument/2006/relationships/hyperlink" Target="https://www.superhosting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https://eee.b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/CodeItUpwithIvo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https://about.softuni.bg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62902"/>
            <a:ext cx="3204342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0" y="1764000"/>
            <a:ext cx="2601785" cy="27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CCD828-BB19-4F37-94CB-62AA8723BA1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15157" y="1559512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>
                <a:solidFill>
                  <a:schemeClr val="tx2">
                    <a:lumMod val="75000"/>
                  </a:schemeClr>
                </a:solidFill>
              </a:rPr>
              <a:t>Мариела Петрова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Няколко години е част от </a:t>
            </a:r>
            <a:r>
              <a:rPr lang="bg-BG" sz="3200" b="1" dirty="0"/>
              <a:t>трейнинг </a:t>
            </a:r>
          </a:p>
          <a:p>
            <a:pPr marL="304747" lvl="2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bg-BG" sz="3200" b="1" dirty="0"/>
              <a:t>   екипа на СофтУни</a:t>
            </a:r>
            <a:endParaRPr lang="en-US" sz="30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в  курсовете      </a:t>
            </a:r>
          </a:p>
          <a:p>
            <a:pPr marL="304747" lvl="2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bg-BG" sz="3200" dirty="0"/>
              <a:t>   </a:t>
            </a:r>
            <a:r>
              <a:rPr lang="en-US" sz="3200" b="1" dirty="0"/>
              <a:t>Programming Basics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Завършила е </a:t>
            </a:r>
            <a:r>
              <a:rPr lang="en-US" sz="3200" b="1" dirty="0"/>
              <a:t>C# </a:t>
            </a:r>
            <a:r>
              <a:rPr lang="bg-BG" sz="3200" b="1" dirty="0"/>
              <a:t>пътеката </a:t>
            </a:r>
            <a:r>
              <a:rPr lang="bg-BG" sz="3200" dirty="0"/>
              <a:t>в СофтУни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Интереси във </a:t>
            </a:r>
            <a:r>
              <a:rPr lang="en-US" sz="3200" b="1" dirty="0"/>
              <a:t>Front-End </a:t>
            </a:r>
            <a:r>
              <a:rPr lang="bg-BG" sz="3200" b="1" dirty="0"/>
              <a:t>разработката</a:t>
            </a:r>
            <a:endParaRPr lang="bg-BG" sz="3600" b="1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158F9-D245-4AFE-B818-FFD52D4E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000" y="1944000"/>
            <a:ext cx="3465000" cy="346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045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Преподаватели</a:t>
            </a:r>
            <a:endParaRPr lang="en-US" noProof="1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E33F344-3DB3-4C8D-B793-6013C7BF1613}"/>
              </a:ext>
            </a:extLst>
          </p:cNvPr>
          <p:cNvSpPr txBox="1">
            <a:spLocks/>
          </p:cNvSpPr>
          <p:nvPr/>
        </p:nvSpPr>
        <p:spPr>
          <a:xfrm>
            <a:off x="457200" y="1524001"/>
            <a:ext cx="7483842" cy="45878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bg-BG" sz="2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CDD051B-A392-4BC7-A984-A08FCA3F74A7}"/>
              </a:ext>
            </a:extLst>
          </p:cNvPr>
          <p:cNvSpPr txBox="1">
            <a:spLocks/>
          </p:cNvSpPr>
          <p:nvPr/>
        </p:nvSpPr>
        <p:spPr>
          <a:xfrm>
            <a:off x="190406" y="1253702"/>
            <a:ext cx="8309959" cy="5128472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9903" lvl="1" indent="-360363" latinLnBrk="0"/>
            <a:r>
              <a:rPr lang="bg-BG" sz="3600" b="1" dirty="0"/>
              <a:t>Кирил Поповски</a:t>
            </a:r>
          </a:p>
          <a:p>
            <a:pPr marL="1162970" lvl="2" indent="-360363" latinLnBrk="0"/>
            <a:r>
              <a:rPr lang="bg-BG" sz="3400" dirty="0"/>
              <a:t>Преподавател в СофтУни</a:t>
            </a:r>
            <a:endParaRPr lang="en-US" sz="3400" noProof="1"/>
          </a:p>
          <a:p>
            <a:pPr marL="1162970" lvl="2" indent="-360363" latinLnBrk="0"/>
            <a:r>
              <a:rPr lang="bg-BG" sz="3400" dirty="0"/>
              <a:t>Има двугодишен опит като </a:t>
            </a:r>
            <a:r>
              <a:rPr lang="en-US" sz="3400" b="1" dirty="0"/>
              <a:t>silicon verification engineer</a:t>
            </a:r>
            <a:endParaRPr lang="bg-BG" sz="3400" b="1" dirty="0"/>
          </a:p>
          <a:p>
            <a:pPr marL="1162970" lvl="2" indent="-360363" latinLnBrk="0"/>
            <a:r>
              <a:rPr lang="en-US" sz="3400" dirty="0"/>
              <a:t>Junior C# Developer в </a:t>
            </a:r>
            <a:r>
              <a:rPr lang="en-US" sz="3400" b="1" dirty="0"/>
              <a:t>Elders Ltd</a:t>
            </a:r>
            <a:endParaRPr lang="bg-BG" sz="3400" b="1" dirty="0"/>
          </a:p>
          <a:p>
            <a:pPr marL="1162970" lvl="2" indent="-360363" latinLnBrk="0"/>
            <a:r>
              <a:rPr lang="ru-RU" sz="3400" dirty="0" err="1"/>
              <a:t>Обича</a:t>
            </a:r>
            <a:r>
              <a:rPr lang="ru-RU" sz="3400" dirty="0"/>
              <a:t> да се </a:t>
            </a:r>
            <a:r>
              <a:rPr lang="ru-RU" sz="3400" dirty="0" err="1"/>
              <a:t>занимава</a:t>
            </a:r>
            <a:r>
              <a:rPr lang="ru-RU" sz="3400" dirty="0"/>
              <a:t> с </a:t>
            </a:r>
            <a:r>
              <a:rPr lang="ru-RU" sz="3400" b="1" dirty="0" err="1"/>
              <a:t>уеб</a:t>
            </a:r>
            <a:r>
              <a:rPr lang="ru-RU" sz="3400" b="1" dirty="0"/>
              <a:t> дизайн</a:t>
            </a:r>
            <a:endParaRPr lang="bg-BG" sz="3400" b="1" dirty="0"/>
          </a:p>
          <a:p>
            <a:pPr marL="1162970" lvl="2" indent="-360363" latinLnBrk="0"/>
            <a:r>
              <a:rPr lang="ru-RU" sz="3400" dirty="0" err="1"/>
              <a:t>Играе</a:t>
            </a:r>
            <a:r>
              <a:rPr lang="ru-RU" sz="3400" dirty="0"/>
              <a:t> </a:t>
            </a:r>
            <a:r>
              <a:rPr lang="ru-RU" sz="3400" dirty="0" err="1"/>
              <a:t>тенис</a:t>
            </a:r>
            <a:r>
              <a:rPr lang="ru-RU" sz="3400" dirty="0"/>
              <a:t> на </a:t>
            </a:r>
            <a:r>
              <a:rPr lang="ru-RU" sz="3400" dirty="0" err="1"/>
              <a:t>маса</a:t>
            </a:r>
            <a:r>
              <a:rPr lang="ru-RU" sz="3400" dirty="0"/>
              <a:t> и кара колело</a:t>
            </a:r>
            <a:r>
              <a:rPr lang="bg-BG" sz="3400" dirty="0"/>
              <a:t> през свободното си време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3CC060C-ED0B-4F7E-9F65-C75C50762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30FBD-77A2-450A-883A-6E4FA2597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267" y="1674000"/>
            <a:ext cx="2695465" cy="40353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69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1000" y="969994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13 и 14 ноември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20 и 21 ноември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18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октомври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15</a:t>
            </a:r>
            <a:r>
              <a:rPr lang="en-AS" sz="3100" b="1" dirty="0">
                <a:solidFill>
                  <a:srgbClr val="F2A40D"/>
                </a:solidFill>
              </a:rPr>
              <a:t> </a:t>
            </a:r>
            <a:r>
              <a:rPr lang="bg-BG" sz="3100" b="1" dirty="0">
                <a:solidFill>
                  <a:srgbClr val="F2A40D"/>
                </a:solidFill>
              </a:rPr>
              <a:t>ноември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за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Community 2019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bg-BG" dirty="0"/>
              <a:t>безплатна версия на </a:t>
            </a:r>
            <a:r>
              <a:rPr lang="en-US" dirty="0"/>
              <a:t>VS 201</a:t>
            </a:r>
            <a:r>
              <a:rPr lang="bg-BG" dirty="0"/>
              <a:t>9</a:t>
            </a:r>
            <a:r>
              <a:rPr lang="en-US" dirty="0"/>
              <a:t>)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Visual Studio</a:t>
            </a:r>
            <a:r>
              <a:rPr lang="bg-BG" dirty="0"/>
              <a:t> 2017 /</a:t>
            </a:r>
            <a:r>
              <a:rPr lang="en-US" dirty="0"/>
              <a:t> 201</a:t>
            </a:r>
            <a:r>
              <a:rPr lang="bg-BG" dirty="0"/>
              <a:t>5</a:t>
            </a:r>
            <a:r>
              <a:rPr lang="en-US" dirty="0"/>
              <a:t> / 201</a:t>
            </a:r>
            <a:r>
              <a:rPr lang="bg-BG" dirty="0"/>
              <a:t>3</a:t>
            </a:r>
            <a:r>
              <a:rPr lang="en-US" dirty="0"/>
              <a:t> / 201</a:t>
            </a:r>
            <a:r>
              <a:rPr lang="bg-BG" dirty="0"/>
              <a:t>2</a:t>
            </a:r>
            <a:r>
              <a:rPr lang="en-US" dirty="0"/>
              <a:t> </a:t>
            </a:r>
            <a:r>
              <a:rPr lang="bg-BG" dirty="0"/>
              <a:t>също може </a:t>
            </a:r>
            <a:br>
              <a:rPr lang="bg-BG" dirty="0"/>
            </a:br>
            <a:r>
              <a:rPr lang="bg-BG" dirty="0"/>
              <a:t>(но не се препоръчва)</a:t>
            </a:r>
            <a:endParaRPr lang="en-US" dirty="0"/>
          </a:p>
          <a:p>
            <a:pPr lvl="1"/>
            <a:r>
              <a:rPr lang="bg-BG" dirty="0"/>
              <a:t>Алтернативи: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MonoDevelop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</a:t>
            </a:r>
            <a:r>
              <a:rPr lang="bg-BG" dirty="0"/>
              <a:t>за </a:t>
            </a:r>
            <a:r>
              <a:rPr lang="en-US" dirty="0"/>
              <a:t>Mac,</a:t>
            </a:r>
            <a:r>
              <a:rPr lang="bg-BG" dirty="0"/>
              <a:t> </a:t>
            </a:r>
            <a:r>
              <a:rPr lang="en-US" dirty="0"/>
              <a:t>Linux</a:t>
            </a:r>
            <a:r>
              <a:rPr lang="bg-BG" dirty="0"/>
              <a:t> и </a:t>
            </a:r>
            <a:r>
              <a:rPr lang="en-US" dirty="0"/>
              <a:t>Windows)</a:t>
            </a:r>
            <a:endParaRPr lang="bg-BG" dirty="0"/>
          </a:p>
          <a:p>
            <a:pPr lvl="2"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</a:t>
            </a: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Fiddle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(в браузър)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  <a:hlinkClick r:id="rId6"/>
              </a:rPr>
              <a:t>Инструкции</a:t>
            </a:r>
            <a:r>
              <a:rPr lang="bg-BG" dirty="0"/>
              <a:t> за инсталация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visual studio 2017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00089"/>
            <a:ext cx="5479357" cy="9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1F246BB-4538-4B04-BBE1-AC3F28CD5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1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#pb-oct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1676400"/>
            <a:ext cx="9296400" cy="3289300"/>
          </a:xfrm>
        </p:spPr>
        <p:txBody>
          <a:bodyPr anchor="ctr" anchorCtr="0">
            <a:spAutoFit/>
          </a:bodyPr>
          <a:lstStyle/>
          <a:p>
            <a:pPr indent="-356616"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356616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със </a:t>
            </a:r>
            <a:r>
              <a:rPr lang="en-US" sz="3600" b="1" dirty="0">
                <a:solidFill>
                  <a:schemeClr val="bg1"/>
                </a:solidFill>
              </a:rPr>
              <a:t>C#</a:t>
            </a:r>
            <a:r>
              <a:rPr lang="en-US" sz="3600" dirty="0"/>
              <a:t>", </a:t>
            </a:r>
            <a:br>
              <a:rPr lang="en-US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2017, </a:t>
            </a:r>
            <a:br>
              <a:rPr lang="en-US" sz="3600" dirty="0"/>
            </a:br>
            <a:r>
              <a:rPr lang="en-US" sz="3600" dirty="0"/>
              <a:t>ISBN 978-619-00-0635-0</a:t>
            </a:r>
          </a:p>
          <a:p>
            <a:pPr marL="533400" lvl="1" indent="-356616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csharp-book.softuni.bg</a:t>
            </a:r>
            <a:endParaRPr lang="bg-BG" sz="36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"Основи на програмирането със </a:t>
            </a:r>
            <a:r>
              <a:rPr lang="en-US" dirty="0"/>
              <a:t>C#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B24A20E-E177-45EA-9A7F-24EB497B97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2" y="2211355"/>
            <a:ext cx="2241319" cy="308843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44AC800-6985-4FEA-8BCB-B9471549F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68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9A551-7B3A-438C-8388-42C80FC7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99" y="1359000"/>
            <a:ext cx="7698889" cy="369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273095" y="3339000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000" y="2414076"/>
            <a:ext cx="2450780" cy="3934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D0856-A9FB-426A-BAE1-16B00216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000" y="3789000"/>
            <a:ext cx="3911158" cy="2563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033577" y="22789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A4EB4-4B5D-4640-BA7B-2F1A2ED1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6" y="1314000"/>
            <a:ext cx="5654684" cy="3818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00" y="4149000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6418798" y="2161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/>
              <a:t>pb-oct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397538" y="3065006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AD41B5-10CD-4382-B7B1-13DC1716F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076" y="2363692"/>
            <a:ext cx="2865000" cy="2122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31462-705B-464A-AEE5-7A7ED6C88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3" y="2799000"/>
            <a:ext cx="5820337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AF62E5C-3C23-4584-BDE7-6E4BD5C13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0" y="2598125"/>
            <a:ext cx="3809789" cy="1583677"/>
          </a:xfrm>
          <a:prstGeom prst="rect">
            <a:avLst/>
          </a:prstGeom>
        </p:spPr>
      </p:pic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b="1" dirty="0"/>
              <a:t>Диамантени партньори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18" name="Picture 1" descr="Logo, company name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DAC6746-8290-4A8F-8F83-D9D2CC319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6" y="4281545"/>
            <a:ext cx="2217424" cy="2217424"/>
          </a:xfrm>
          <a:prstGeom prst="rect">
            <a:avLst/>
          </a:prstGeom>
        </p:spPr>
      </p:pic>
      <p:pic>
        <p:nvPicPr>
          <p:cNvPr id="19" name="Picture 6" descr="Graphical user interface, text, applicati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B21B8F18-2E13-41E7-B73D-7F8307BFC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r="14078"/>
          <a:stretch/>
        </p:blipFill>
        <p:spPr>
          <a:xfrm>
            <a:off x="8685287" y="2660271"/>
            <a:ext cx="3067743" cy="1758210"/>
          </a:xfrm>
          <a:prstGeom prst="rect">
            <a:avLst/>
          </a:prstGeom>
        </p:spPr>
      </p:pic>
      <p:pic>
        <p:nvPicPr>
          <p:cNvPr id="20" name="Picture 7" descr="Logo, company name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F4147E-5CB1-40B2-846E-5761FF7702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8" b="20168"/>
          <a:stretch/>
        </p:blipFill>
        <p:spPr>
          <a:xfrm>
            <a:off x="8451074" y="1324354"/>
            <a:ext cx="3680990" cy="1152112"/>
          </a:xfrm>
          <a:prstGeom prst="rect">
            <a:avLst/>
          </a:prstGeom>
        </p:spPr>
      </p:pic>
      <p:pic>
        <p:nvPicPr>
          <p:cNvPr id="22" name="Graphic 10">
            <a:hlinkClick r:id="rId11"/>
            <a:extLst>
              <a:ext uri="{FF2B5EF4-FFF2-40B4-BE49-F238E27FC236}">
                <a16:creationId xmlns:a16="http://schemas.microsoft.com/office/drawing/2014/main" id="{5A1E508F-C6CB-4D9A-969C-B1A3A42AFA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0712" y="1567785"/>
            <a:ext cx="4226852" cy="594226"/>
          </a:xfrm>
          <a:prstGeom prst="rect">
            <a:avLst/>
          </a:prstGeom>
        </p:spPr>
      </p:pic>
      <p:pic>
        <p:nvPicPr>
          <p:cNvPr id="24" name="Picture 13" descr="Text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17C73AA0-41B2-47EE-BD53-AB9EB7E942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7" y="583890"/>
            <a:ext cx="3217091" cy="2414212"/>
          </a:xfrm>
          <a:prstGeom prst="rect">
            <a:avLst/>
          </a:prstGeom>
        </p:spPr>
      </p:pic>
      <p:pic>
        <p:nvPicPr>
          <p:cNvPr id="25" name="Picture 15" descr="Text,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6" y="2749253"/>
            <a:ext cx="3594592" cy="1224656"/>
          </a:xfrm>
          <a:prstGeom prst="rect">
            <a:avLst/>
          </a:prstGeom>
        </p:spPr>
      </p:pic>
      <p:pic>
        <p:nvPicPr>
          <p:cNvPr id="26" name="Picture 17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C225AB77-E094-4E2B-BB12-9C4A40924A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34" y="4515341"/>
            <a:ext cx="3251172" cy="1758210"/>
          </a:xfrm>
          <a:prstGeom prst="rect">
            <a:avLst/>
          </a:prstGeom>
        </p:spPr>
      </p:pic>
      <p:pic>
        <p:nvPicPr>
          <p:cNvPr id="31" name="Picture 4" descr="Background pattern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131" y="4506963"/>
            <a:ext cx="2697164" cy="1766588"/>
          </a:xfrm>
          <a:prstGeom prst="rect">
            <a:avLst/>
          </a:prstGeom>
        </p:spPr>
      </p:pic>
      <p:pic>
        <p:nvPicPr>
          <p:cNvPr id="32" name="Picture 11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996" y="4719703"/>
            <a:ext cx="2413613" cy="1379207"/>
          </a:xfrm>
          <a:prstGeom prst="rect">
            <a:avLst/>
          </a:prstGeom>
        </p:spPr>
      </p:pic>
      <p:sp>
        <p:nvSpPr>
          <p:cNvPr id="4" name="Правоъгълник: със заоблени ъгли 3">
            <a:extLst>
              <a:ext uri="{FF2B5EF4-FFF2-40B4-BE49-F238E27FC236}">
                <a16:creationId xmlns:a16="http://schemas.microsoft.com/office/drawing/2014/main" id="{4B2E664D-34CE-4624-96B0-08133D588765}"/>
              </a:ext>
            </a:extLst>
          </p:cNvPr>
          <p:cNvSpPr/>
          <p:nvPr/>
        </p:nvSpPr>
        <p:spPr>
          <a:xfrm>
            <a:off x="188142" y="1325262"/>
            <a:ext cx="3584152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3" name="Правоъгълник: със заоблени ъгли 32">
            <a:extLst>
              <a:ext uri="{FF2B5EF4-FFF2-40B4-BE49-F238E27FC236}">
                <a16:creationId xmlns:a16="http://schemas.microsoft.com/office/drawing/2014/main" id="{15D52253-22B4-432B-AE29-46607BA48C1B}"/>
              </a:ext>
            </a:extLst>
          </p:cNvPr>
          <p:cNvSpPr/>
          <p:nvPr/>
        </p:nvSpPr>
        <p:spPr>
          <a:xfrm>
            <a:off x="3944374" y="1316884"/>
            <a:ext cx="4559685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4" name="Правоъгълник: със заоблени ъгли 33">
            <a:extLst>
              <a:ext uri="{FF2B5EF4-FFF2-40B4-BE49-F238E27FC236}">
                <a16:creationId xmlns:a16="http://schemas.microsoft.com/office/drawing/2014/main" id="{A8F1DB11-DA78-4E16-9C9F-90E1E27602EE}"/>
              </a:ext>
            </a:extLst>
          </p:cNvPr>
          <p:cNvSpPr/>
          <p:nvPr/>
        </p:nvSpPr>
        <p:spPr>
          <a:xfrm>
            <a:off x="193258" y="2745941"/>
            <a:ext cx="3751115" cy="131018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5" name="Правоъгълник: със заоблени ъгли 34">
            <a:extLst>
              <a:ext uri="{FF2B5EF4-FFF2-40B4-BE49-F238E27FC236}">
                <a16:creationId xmlns:a16="http://schemas.microsoft.com/office/drawing/2014/main" id="{5B2FDF04-F045-4CE7-A1A3-CD65D4C9EF12}"/>
              </a:ext>
            </a:extLst>
          </p:cNvPr>
          <p:cNvSpPr/>
          <p:nvPr/>
        </p:nvSpPr>
        <p:spPr>
          <a:xfrm>
            <a:off x="8506324" y="2714045"/>
            <a:ext cx="3396056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8" name="Правоъгълник: със заоблени ъгли 37">
            <a:extLst>
              <a:ext uri="{FF2B5EF4-FFF2-40B4-BE49-F238E27FC236}">
                <a16:creationId xmlns:a16="http://schemas.microsoft.com/office/drawing/2014/main" id="{505A8F0D-1FEE-450F-B082-DACD2664D654}"/>
              </a:ext>
            </a:extLst>
          </p:cNvPr>
          <p:cNvSpPr/>
          <p:nvPr/>
        </p:nvSpPr>
        <p:spPr>
          <a:xfrm>
            <a:off x="8683024" y="1314059"/>
            <a:ext cx="3217091" cy="1106649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9" name="Правоъгълник: със заоблени ъгли 38">
            <a:extLst>
              <a:ext uri="{FF2B5EF4-FFF2-40B4-BE49-F238E27FC236}">
                <a16:creationId xmlns:a16="http://schemas.microsoft.com/office/drawing/2014/main" id="{A5395705-B8C4-43E3-B1BF-0CAFF5185132}"/>
              </a:ext>
            </a:extLst>
          </p:cNvPr>
          <p:cNvSpPr/>
          <p:nvPr/>
        </p:nvSpPr>
        <p:spPr>
          <a:xfrm>
            <a:off x="4121736" y="2714045"/>
            <a:ext cx="4214974" cy="132373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0" name="Правоъгълник: със заоблени ъгли 39">
            <a:extLst>
              <a:ext uri="{FF2B5EF4-FFF2-40B4-BE49-F238E27FC236}">
                <a16:creationId xmlns:a16="http://schemas.microsoft.com/office/drawing/2014/main" id="{D7B735E6-CA8E-4143-9716-82D3FC28F074}"/>
              </a:ext>
            </a:extLst>
          </p:cNvPr>
          <p:cNvSpPr/>
          <p:nvPr/>
        </p:nvSpPr>
        <p:spPr>
          <a:xfrm>
            <a:off x="5759114" y="4311804"/>
            <a:ext cx="3411520" cy="2187165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1" name="Правоъгълник: със заоблени ъгли 40">
            <a:extLst>
              <a:ext uri="{FF2B5EF4-FFF2-40B4-BE49-F238E27FC236}">
                <a16:creationId xmlns:a16="http://schemas.microsoft.com/office/drawing/2014/main" id="{98058E56-E475-47D9-89C2-C8CB0E5D652F}"/>
              </a:ext>
            </a:extLst>
          </p:cNvPr>
          <p:cNvSpPr/>
          <p:nvPr/>
        </p:nvSpPr>
        <p:spPr>
          <a:xfrm>
            <a:off x="2520745" y="4306789"/>
            <a:ext cx="3125454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2" name="Правоъгълник: със заоблени ъгли 41">
            <a:extLst>
              <a:ext uri="{FF2B5EF4-FFF2-40B4-BE49-F238E27FC236}">
                <a16:creationId xmlns:a16="http://schemas.microsoft.com/office/drawing/2014/main" id="{9FC8187E-1E0E-420C-B164-CB0C0142FE9A}"/>
              </a:ext>
            </a:extLst>
          </p:cNvPr>
          <p:cNvSpPr/>
          <p:nvPr/>
        </p:nvSpPr>
        <p:spPr>
          <a:xfrm>
            <a:off x="190407" y="4311804"/>
            <a:ext cx="2217424" cy="2195196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3" name="Правоъгълник: със заоблени ъгли 42">
            <a:extLst>
              <a:ext uri="{FF2B5EF4-FFF2-40B4-BE49-F238E27FC236}">
                <a16:creationId xmlns:a16="http://schemas.microsoft.com/office/drawing/2014/main" id="{72C8EE5E-79E5-4B38-8344-E06DA495F6FF}"/>
              </a:ext>
            </a:extLst>
          </p:cNvPr>
          <p:cNvSpPr/>
          <p:nvPr/>
        </p:nvSpPr>
        <p:spPr>
          <a:xfrm>
            <a:off x="9293221" y="4305610"/>
            <a:ext cx="2606893" cy="2192180"/>
          </a:xfrm>
          <a:prstGeom prst="roundRect">
            <a:avLst/>
          </a:prstGeom>
          <a:noFill/>
          <a:ln w="28575" cap="flat" cmpd="sng" algn="ctr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693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Образователни партньори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0F47A-D5A2-4B58-86D3-231F6505307D}"/>
              </a:ext>
            </a:extLst>
          </p:cNvPr>
          <p:cNvGrpSpPr/>
          <p:nvPr/>
        </p:nvGrpSpPr>
        <p:grpSpPr>
          <a:xfrm>
            <a:off x="5780416" y="4332303"/>
            <a:ext cx="4529584" cy="1333523"/>
            <a:chOff x="3038088" y="1783523"/>
            <a:chExt cx="5116680" cy="1532977"/>
          </a:xfrm>
          <a:noFill/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57B284-4FEE-41B6-B60C-8DED6CE13211}"/>
                </a:ext>
              </a:extLst>
            </p:cNvPr>
            <p:cNvSpPr/>
            <p:nvPr/>
          </p:nvSpPr>
          <p:spPr bwMode="auto">
            <a:xfrm>
              <a:off x="3038088" y="1783523"/>
              <a:ext cx="5116680" cy="1532977"/>
            </a:xfrm>
            <a:prstGeom prst="roundRect">
              <a:avLst/>
            </a:prstGeom>
            <a:grp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ln w="3810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6">
              <a:hlinkClick r:id="rId2"/>
              <a:extLst>
                <a:ext uri="{FF2B5EF4-FFF2-40B4-BE49-F238E27FC236}">
                  <a16:creationId xmlns:a16="http://schemas.microsoft.com/office/drawing/2014/main" id="{69E679E8-FC9D-4497-AFC1-FB5389A8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602" y="1993177"/>
              <a:ext cx="4632796" cy="1170001"/>
            </a:xfrm>
            <a:prstGeom prst="rect">
              <a:avLst/>
            </a:prstGeom>
            <a:grpFill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80B9A-F55F-41E5-97E2-8DF2421AADCE}"/>
              </a:ext>
            </a:extLst>
          </p:cNvPr>
          <p:cNvGrpSpPr/>
          <p:nvPr/>
        </p:nvGrpSpPr>
        <p:grpSpPr>
          <a:xfrm>
            <a:off x="5742425" y="1050083"/>
            <a:ext cx="4529584" cy="3991238"/>
            <a:chOff x="7131000" y="2127260"/>
            <a:chExt cx="4205552" cy="3753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BF3FF-FC23-42AF-80BB-6EF6A2E7D2DE}"/>
                </a:ext>
              </a:extLst>
            </p:cNvPr>
            <p:cNvSpPr/>
            <p:nvPr/>
          </p:nvSpPr>
          <p:spPr bwMode="auto">
            <a:xfrm>
              <a:off x="7131000" y="2959045"/>
              <a:ext cx="4205552" cy="2051474"/>
            </a:xfrm>
            <a:prstGeom prst="roundRect">
              <a:avLst/>
            </a:prstGeom>
            <a:no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3" name="Picture 12">
              <a:hlinkClick r:id="rId4"/>
              <a:extLst>
                <a:ext uri="{FF2B5EF4-FFF2-40B4-BE49-F238E27FC236}">
                  <a16:creationId xmlns:a16="http://schemas.microsoft.com/office/drawing/2014/main" id="{44F98D6B-A014-49DE-BFE5-4440AB63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877" y="2127260"/>
              <a:ext cx="3753000" cy="3753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F38BC-F2EC-489B-BE10-CDDD29031FBC}"/>
              </a:ext>
            </a:extLst>
          </p:cNvPr>
          <p:cNvGrpSpPr/>
          <p:nvPr/>
        </p:nvGrpSpPr>
        <p:grpSpPr>
          <a:xfrm>
            <a:off x="1562470" y="1934669"/>
            <a:ext cx="3923458" cy="3731157"/>
            <a:chOff x="7670307" y="1597980"/>
            <a:chExt cx="3195961" cy="3250923"/>
          </a:xfrm>
          <a:noFill/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6196F9E-CBF6-443C-979A-4C909EC7E6C1}"/>
                </a:ext>
              </a:extLst>
            </p:cNvPr>
            <p:cNvSpPr/>
            <p:nvPr/>
          </p:nvSpPr>
          <p:spPr bwMode="auto">
            <a:xfrm>
              <a:off x="7670307" y="1597980"/>
              <a:ext cx="3195961" cy="3250923"/>
            </a:xfrm>
            <a:prstGeom prst="roundRect">
              <a:avLst/>
            </a:prstGeom>
            <a:grp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8" name="Picture 7">
              <a:hlinkClick r:id="rId6"/>
              <a:extLst>
                <a:ext uri="{FF2B5EF4-FFF2-40B4-BE49-F238E27FC236}">
                  <a16:creationId xmlns:a16="http://schemas.microsoft.com/office/drawing/2014/main" id="{19D59668-3C9A-4BAE-83AF-92CB45919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0590" y="1885744"/>
              <a:ext cx="2675393" cy="2675393"/>
            </a:xfrm>
            <a:prstGeom prst="rect">
              <a:avLst/>
            </a:prstGeom>
            <a:grpFill/>
            <a:ln w="28575">
              <a:solidFill>
                <a:srgbClr val="44546A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3937</TotalTime>
  <Words>1303</Words>
  <Application>Microsoft Office PowerPoint</Application>
  <PresentationFormat>Widescreen</PresentationFormat>
  <Paragraphs>235</Paragraphs>
  <Slides>39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за курса</vt:lpstr>
      <vt:lpstr>Препоръчителен софтуер</vt:lpstr>
      <vt:lpstr>Книга "Основи на програмирането със C#"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95</cp:revision>
  <dcterms:created xsi:type="dcterms:W3CDTF">2018-05-23T13:08:44Z</dcterms:created>
  <dcterms:modified xsi:type="dcterms:W3CDTF">2021-09-26T18:16:51Z</dcterms:modified>
  <cp:category>computer programming;programming;software development;software engineering</cp:category>
</cp:coreProperties>
</file>